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  <p:sldId id="263" r:id="rId9"/>
    <p:sldId id="264" r:id="rId10"/>
    <p:sldId id="266" r:id="rId11"/>
    <p:sldId id="267" r:id="rId12"/>
    <p:sldId id="265" r:id="rId13"/>
    <p:sldId id="268" r:id="rId1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>
        <p:scale>
          <a:sx n="134" d="100"/>
          <a:sy n="134" d="100"/>
        </p:scale>
        <p:origin x="120" y="48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55AB93-8F03-3545-F5C8-8C087BB4A1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9240FCD-215E-E38D-1C4C-4BA725E499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18DE211-B96D-9F78-D6AC-078D8C5EE1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EFF22-273D-43AC-8BB8-B1EB5054CCC8}" type="datetimeFigureOut">
              <a:rPr lang="zh-CN" altLang="en-US" smtClean="0"/>
              <a:t>2022/6/7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E514585-7660-6F1A-264E-12B6D874C2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CE8A898-4606-431A-6507-12AAA17DB9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8CE3B-B76D-4F36-B534-5E0C07C794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9715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C28EBC-50CA-9EBA-BBC2-C927DC3FB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7BDB613-1934-C222-6E07-547FD258DB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2DEB438-BE58-4F67-5432-1B19A75912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EFF22-273D-43AC-8BB8-B1EB5054CCC8}" type="datetimeFigureOut">
              <a:rPr lang="zh-CN" altLang="en-US" smtClean="0"/>
              <a:t>2022/6/7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1BAAA43-F3C1-5A7F-6BDF-41A3F61A45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B350E1A-3753-E9A9-2B6D-4E67C68DFE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8CE3B-B76D-4F36-B534-5E0C07C794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87008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1449D182-095C-BFDE-290D-6544CABB5AC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33C9BC7-A226-EC5D-62F4-3D80F269FE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AF54F27-4872-826B-E0C4-4FA9443EE2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EFF22-273D-43AC-8BB8-B1EB5054CCC8}" type="datetimeFigureOut">
              <a:rPr lang="zh-CN" altLang="en-US" smtClean="0"/>
              <a:t>2022/6/7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3EC5C76-C8E4-43BB-07A6-E8FB675F0F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B18DAB3-0C9D-0001-FB17-392B7A97F8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8CE3B-B76D-4F36-B534-5E0C07C794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91154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卡通人物&#10;&#10;中度可信度描述已自动生成">
            <a:extLst>
              <a:ext uri="{FF2B5EF4-FFF2-40B4-BE49-F238E27FC236}">
                <a16:creationId xmlns:a16="http://schemas.microsoft.com/office/drawing/2014/main" id="{F6D52B4A-6DDC-9F41-7C31-C8FB5CD7116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7258" y="1"/>
            <a:ext cx="1894742" cy="1894742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52529B86-46EC-3805-7031-A44FA00050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29748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FE93882-D973-DFF4-0A79-2F6A680707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93395"/>
            <a:ext cx="10515600" cy="4883568"/>
          </a:xfrm>
        </p:spPr>
        <p:txBody>
          <a:bodyPr/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6FE76C3-3021-87F5-67EE-2F9403F897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EFF22-273D-43AC-8BB8-B1EB5054CCC8}" type="datetimeFigureOut">
              <a:rPr lang="zh-CN" altLang="en-US" smtClean="0"/>
              <a:t>2022/6/7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912D64F-6482-C7EF-494C-ACE27D49F8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5B2788F-4692-FDE0-7E0F-F07750061A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8CE3B-B76D-4F36-B534-5E0C07C794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37915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CAD82C9-FD51-903C-3083-67EEB8DDBA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F81FD4A-B3C4-26A2-A3C1-43DBC17D7D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5E3CF97-B6F4-9964-3CE7-BDD0093C43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EFF22-273D-43AC-8BB8-B1EB5054CCC8}" type="datetimeFigureOut">
              <a:rPr lang="zh-CN" altLang="en-US" smtClean="0"/>
              <a:t>2022/6/7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D7375D5-BA0D-E573-CDFC-C3D5094187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C6F1E1D-9C75-3D25-B6AE-D3F5A33CE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8CE3B-B76D-4F36-B534-5E0C07C794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19181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3BB46F-17D5-4CD5-CF46-19D11C1362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91C7A86-D6CA-D761-FDF4-086640BBF3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D60300C-A1F7-34E7-C7DB-C23294CF36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DE2B24C-BAFE-75FD-217B-F2A140A5EE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EFF22-273D-43AC-8BB8-B1EB5054CCC8}" type="datetimeFigureOut">
              <a:rPr lang="zh-CN" altLang="en-US" smtClean="0"/>
              <a:t>2022/6/7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DD03103-C532-BACC-1D9A-841AB4F7B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0588818-5348-C747-202C-5CFE50AA58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8CE3B-B76D-4F36-B534-5E0C07C794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91523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F47578-0DB0-C479-5CEB-A4253EC60F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6832F75-6763-D975-79D6-41150C317D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F073775-F6B3-4DEC-E4BF-1DE9A046B7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6BB1236-FDDD-1F7E-2CDD-1FBB5B4402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013FEC2-FA2E-088E-EEC4-0B5CC016E36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7348D61A-C1D3-4C3D-65DC-AED33B7EC6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EFF22-273D-43AC-8BB8-B1EB5054CCC8}" type="datetimeFigureOut">
              <a:rPr lang="zh-CN" altLang="en-US" smtClean="0"/>
              <a:t>2022/6/7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801B552C-4CD3-2C60-AAEE-410F2414DE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DB2CB8E0-1070-3A2D-ABBB-9F6A80BB0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8CE3B-B76D-4F36-B534-5E0C07C794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50246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92803A4-298F-67FE-7A96-528C32F5A5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AE1AAB1-9257-BC10-5153-C2DC4A535B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EFF22-273D-43AC-8BB8-B1EB5054CCC8}" type="datetimeFigureOut">
              <a:rPr lang="zh-CN" altLang="en-US" smtClean="0"/>
              <a:t>2022/6/7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22303D5-399C-C878-1BC0-B19FBC3E8A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E2A4E0A-CA35-1AD8-BBC0-4E121E5EC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8CE3B-B76D-4F36-B534-5E0C07C794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98625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6AA1567-B3FA-3466-4A83-CE30F7679C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EFF22-273D-43AC-8BB8-B1EB5054CCC8}" type="datetimeFigureOut">
              <a:rPr lang="zh-CN" altLang="en-US" smtClean="0"/>
              <a:t>2022/6/7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0182763-D971-F3D7-0425-4A5F7C8629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D1CF92D-60C0-443A-60A4-2E0FB87ED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8CE3B-B76D-4F36-B534-5E0C07C794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5233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A8F4835-0237-C162-F0A0-A92188EABC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9EA2C5B-76A9-82FB-ABBE-E483A4E8A3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D773AFA-B3B2-A5D4-2329-19CCD43918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04DFD01-DC2B-9DE1-FB96-68EA8E6BF8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EFF22-273D-43AC-8BB8-B1EB5054CCC8}" type="datetimeFigureOut">
              <a:rPr lang="zh-CN" altLang="en-US" smtClean="0"/>
              <a:t>2022/6/7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E3E4660-5172-A3F1-481B-1F30DD8FCF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08E4E19-DA1D-52FC-158A-51B1055776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8CE3B-B76D-4F36-B534-5E0C07C794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14350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9430A8-A5CF-8EB1-0F6E-289B750AF2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DF6D5EF8-6211-6547-2C7F-950533649C4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FA6BD3F-1731-D87C-5174-29C40F99BE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D629CFF-86CF-EF79-5420-58DCB97CDA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EFF22-273D-43AC-8BB8-B1EB5054CCC8}" type="datetimeFigureOut">
              <a:rPr lang="zh-CN" altLang="en-US" smtClean="0"/>
              <a:t>2022/6/7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D4AA697-988D-67A5-7601-EE9AE2F98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69D2937-34E5-17F4-34A7-6DBF861BC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8CE3B-B76D-4F36-B534-5E0C07C794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43976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0EA919EB-6720-B51F-0D75-E8258C29A2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EAB21B4-9A8A-FCDB-9F04-BF8B34AB64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336ECBF-CD64-C9C2-0777-9C7DA3DC21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0EFF22-273D-43AC-8BB8-B1EB5054CCC8}" type="datetimeFigureOut">
              <a:rPr lang="zh-CN" altLang="en-US" smtClean="0"/>
              <a:t>2022/6/7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CAFB346-36DD-B87B-1810-2D7C1DE344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2138180-0395-4734-AE2C-9C598E8065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A8CE3B-B76D-4F36-B534-5E0C07C794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7071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ddlchecker.lyc8503.ml/" TargetMode="External"/><Relationship Id="rId2" Type="http://schemas.openxmlformats.org/officeDocument/2006/relationships/hyperlink" Target="https://github.com/NJU-EL2022-uFFFD/DDLCheckerCrawlers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卡通人物&#10;&#10;中度可信度描述已自动生成">
            <a:extLst>
              <a:ext uri="{FF2B5EF4-FFF2-40B4-BE49-F238E27FC236}">
                <a16:creationId xmlns:a16="http://schemas.microsoft.com/office/drawing/2014/main" id="{F8EE2F2A-E0F7-7E27-D7B5-8D98EB2AAE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4613" y="3795227"/>
            <a:ext cx="3062773" cy="3062773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F6C81741-F6FD-B157-1805-CBE3B4DFEF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139"/>
            <a:ext cx="9144000" cy="2387600"/>
          </a:xfrm>
        </p:spPr>
        <p:txBody>
          <a:bodyPr>
            <a:normAutofit/>
          </a:bodyPr>
          <a:lstStyle/>
          <a:p>
            <a:r>
              <a:rPr lang="en-US" altLang="zh-CN" sz="8000" dirty="0"/>
              <a:t>DDLChecker</a:t>
            </a:r>
            <a:endParaRPr lang="zh-CN" altLang="en-US" sz="8000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7B90A57-B541-9051-0AE4-315E4D0847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9" y="2601119"/>
            <a:ext cx="9144000" cy="1655762"/>
          </a:xfrm>
        </p:spPr>
        <p:txBody>
          <a:bodyPr/>
          <a:lstStyle/>
          <a:p>
            <a:r>
              <a:rPr lang="zh-CN" altLang="en-US" sz="3600" dirty="0"/>
              <a:t>���</a:t>
            </a:r>
            <a:endParaRPr lang="en-US" altLang="zh-CN" sz="3600" dirty="0"/>
          </a:p>
          <a:p>
            <a:r>
              <a:rPr lang="zh-CN" altLang="en-US" dirty="0"/>
              <a:t>队员</a:t>
            </a:r>
            <a:r>
              <a:rPr lang="en-US" altLang="zh-CN" dirty="0"/>
              <a:t>:  </a:t>
            </a:r>
            <a:r>
              <a:rPr lang="zh-CN" altLang="en-US" dirty="0"/>
              <a:t>杜凌霄 </a:t>
            </a:r>
            <a:r>
              <a:rPr lang="en-US" altLang="zh-CN" dirty="0"/>
              <a:t>(</a:t>
            </a:r>
            <a:r>
              <a:rPr lang="zh-CN" altLang="en-US" dirty="0"/>
              <a:t>队长</a:t>
            </a:r>
            <a:r>
              <a:rPr lang="en-US" altLang="zh-CN" dirty="0"/>
              <a:t>)  </a:t>
            </a:r>
            <a:r>
              <a:rPr lang="zh-CN" altLang="en-US" dirty="0"/>
              <a:t>黄梓彦  凌翊宸  李薛成</a:t>
            </a:r>
          </a:p>
        </p:txBody>
      </p:sp>
    </p:spTree>
    <p:extLst>
      <p:ext uri="{BB962C8B-B14F-4D97-AF65-F5344CB8AC3E}">
        <p14:creationId xmlns:p14="http://schemas.microsoft.com/office/powerpoint/2010/main" val="1721221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D45349-43C6-82B9-5A63-2149B732FA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技术亮点 </a:t>
            </a:r>
            <a:r>
              <a:rPr lang="en-US" altLang="zh-CN" dirty="0"/>
              <a:t>– </a:t>
            </a:r>
            <a:r>
              <a:rPr lang="zh-CN" altLang="en-US" dirty="0"/>
              <a:t>爬虫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8B50AC1-C881-1632-1E52-950BAC3DA9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/>
              <a:t>通过逆向分析教学平台进行用户数据爬取</a:t>
            </a:r>
            <a:endParaRPr lang="en-US" altLang="zh-CN" dirty="0"/>
          </a:p>
          <a:p>
            <a:r>
              <a:rPr lang="zh-CN" altLang="en-US" dirty="0"/>
              <a:t>抽象了 </a:t>
            </a:r>
            <a:r>
              <a:rPr lang="en-US" altLang="zh-CN" dirty="0"/>
              <a:t>DDL </a:t>
            </a:r>
            <a:r>
              <a:rPr lang="zh-CN" altLang="en-US" dirty="0"/>
              <a:t>爬虫接口并开源已经实现的爬虫</a:t>
            </a:r>
            <a:r>
              <a:rPr lang="en-US" altLang="zh-CN" dirty="0"/>
              <a:t>, </a:t>
            </a:r>
            <a:r>
              <a:rPr lang="zh-CN" altLang="en-US" dirty="0"/>
              <a:t>用户可以自行添加爬虫发起 </a:t>
            </a:r>
            <a:r>
              <a:rPr lang="en-US" altLang="zh-CN" dirty="0"/>
              <a:t>Pull Request </a:t>
            </a:r>
          </a:p>
          <a:p>
            <a:pPr marL="0" indent="0">
              <a:buNone/>
            </a:pPr>
            <a:r>
              <a:rPr lang="en-US" altLang="zh-CN" dirty="0"/>
              <a:t>  </a:t>
            </a:r>
            <a:r>
              <a:rPr lang="en-US" altLang="zh-CN" dirty="0">
                <a:hlinkClick r:id="rId2"/>
              </a:rPr>
              <a:t>https://github.com/NJU-EL2022-uFFFD/DDLCheckerCrawlers</a:t>
            </a:r>
            <a:endParaRPr lang="en-US" altLang="zh-CN" dirty="0"/>
          </a:p>
          <a:p>
            <a:r>
              <a:rPr lang="zh-CN" altLang="en-US" dirty="0"/>
              <a:t>程序开放 </a:t>
            </a:r>
            <a:r>
              <a:rPr lang="en-US" altLang="zh-CN" dirty="0"/>
              <a:t>API </a:t>
            </a:r>
            <a:r>
              <a:rPr lang="zh-CN" altLang="en-US" dirty="0"/>
              <a:t>接口</a:t>
            </a:r>
            <a:r>
              <a:rPr lang="en-US" altLang="zh-CN" dirty="0"/>
              <a:t>, </a:t>
            </a:r>
            <a:r>
              <a:rPr lang="zh-CN" altLang="en-US" dirty="0"/>
              <a:t>开发者用户可以通过 </a:t>
            </a:r>
            <a:r>
              <a:rPr lang="en-US" altLang="zh-CN" dirty="0"/>
              <a:t>API </a:t>
            </a:r>
            <a:r>
              <a:rPr lang="zh-CN" altLang="en-US" dirty="0"/>
              <a:t>对 </a:t>
            </a:r>
            <a:r>
              <a:rPr lang="en-US" altLang="zh-CN" dirty="0"/>
              <a:t>DDL </a:t>
            </a:r>
            <a:r>
              <a:rPr lang="zh-CN" altLang="en-US" dirty="0"/>
              <a:t>进行增删查改</a:t>
            </a:r>
            <a:r>
              <a:rPr lang="en-US" altLang="zh-CN" dirty="0"/>
              <a:t>, </a:t>
            </a:r>
            <a:r>
              <a:rPr lang="zh-CN" altLang="en-US" dirty="0"/>
              <a:t>将爬虫工作整合进高度自定义的工作流中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</a:t>
            </a:r>
            <a:r>
              <a:rPr lang="en-US" altLang="zh-CN" dirty="0">
                <a:hlinkClick r:id="rId3"/>
              </a:rPr>
              <a:t>https://ddlchecker.lyc8503.ml/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350159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D45349-43C6-82B9-5A63-2149B732FA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技术亮点 </a:t>
            </a:r>
            <a:r>
              <a:rPr lang="en-US" altLang="zh-CN" dirty="0"/>
              <a:t>– </a:t>
            </a:r>
            <a:r>
              <a:rPr lang="zh-CN" altLang="en-US" dirty="0"/>
              <a:t>安全性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8B50AC1-C881-1632-1E52-950BAC3DA9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93395"/>
            <a:ext cx="9870281" cy="4883568"/>
          </a:xfrm>
        </p:spPr>
        <p:txBody>
          <a:bodyPr/>
          <a:lstStyle/>
          <a:p>
            <a:r>
              <a:rPr lang="zh-CN" altLang="en-US" dirty="0"/>
              <a:t>用户提交的待爬取的账号密码使用 </a:t>
            </a:r>
            <a:r>
              <a:rPr lang="en-US" altLang="zh-CN" dirty="0"/>
              <a:t>AES-256 </a:t>
            </a:r>
            <a:r>
              <a:rPr lang="zh-CN" altLang="en-US" dirty="0"/>
              <a:t>加密算法加密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对应密钥保存在腾讯云托管的环境变量中</a:t>
            </a:r>
            <a:endParaRPr lang="en-US" altLang="zh-CN" dirty="0"/>
          </a:p>
          <a:p>
            <a:r>
              <a:rPr lang="zh-CN" altLang="en-US" dirty="0"/>
              <a:t>对 </a:t>
            </a:r>
            <a:r>
              <a:rPr lang="en-US" altLang="zh-CN" dirty="0"/>
              <a:t>API </a:t>
            </a:r>
            <a:r>
              <a:rPr lang="zh-CN" altLang="en-US" dirty="0"/>
              <a:t>接口进行严格的输入检查</a:t>
            </a:r>
            <a:r>
              <a:rPr lang="en-US" altLang="zh-CN" dirty="0"/>
              <a:t>, </a:t>
            </a:r>
            <a:r>
              <a:rPr lang="zh-CN" altLang="en-US" dirty="0"/>
              <a:t>抵御恶意攻击</a:t>
            </a:r>
            <a:endParaRPr lang="en-US" altLang="zh-CN" dirty="0"/>
          </a:p>
          <a:p>
            <a:r>
              <a:rPr lang="zh-CN" altLang="en-US" dirty="0"/>
              <a:t>对公开分享的数据进行敏感词屏蔽</a:t>
            </a:r>
            <a:r>
              <a:rPr lang="en-US" altLang="zh-CN" dirty="0"/>
              <a:t>, </a:t>
            </a:r>
            <a:r>
              <a:rPr lang="zh-CN" altLang="en-US" dirty="0"/>
              <a:t>确保合规性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9453502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122095D-B2E3-7BBA-BA26-E35287E7EB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技术亮点 </a:t>
            </a:r>
            <a:r>
              <a:rPr lang="en-US" altLang="zh-CN" dirty="0"/>
              <a:t>– DevOps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D313428-F915-8767-60D0-1257D93DC1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93395"/>
            <a:ext cx="10991850" cy="4883568"/>
          </a:xfrm>
        </p:spPr>
        <p:txBody>
          <a:bodyPr>
            <a:normAutofit/>
          </a:bodyPr>
          <a:lstStyle/>
          <a:p>
            <a:r>
              <a:rPr lang="zh-CN" altLang="en-US" dirty="0"/>
              <a:t>使用微信云托管 </a:t>
            </a:r>
            <a:r>
              <a:rPr lang="en-US" altLang="zh-CN" dirty="0"/>
              <a:t>Serverless, </a:t>
            </a:r>
            <a:r>
              <a:rPr lang="zh-CN" altLang="en-US" dirty="0"/>
              <a:t>保证高可用性的同时降低成本</a:t>
            </a:r>
            <a:endParaRPr lang="en-US" altLang="zh-CN" dirty="0"/>
          </a:p>
          <a:p>
            <a:r>
              <a:rPr lang="zh-CN" altLang="en-US" dirty="0"/>
              <a:t>创建 </a:t>
            </a:r>
            <a:r>
              <a:rPr lang="en-US" altLang="zh-CN" dirty="0"/>
              <a:t>GitHub Organization </a:t>
            </a:r>
            <a:r>
              <a:rPr lang="zh-CN" altLang="en-US" dirty="0"/>
              <a:t>进行团队合作</a:t>
            </a:r>
            <a:endParaRPr lang="en-US" altLang="zh-CN" dirty="0"/>
          </a:p>
          <a:p>
            <a:r>
              <a:rPr lang="en-US" altLang="zh-CN" dirty="0"/>
              <a:t>GitHub Actions </a:t>
            </a:r>
            <a:r>
              <a:rPr lang="zh-CN" altLang="en-US" dirty="0"/>
              <a:t>配置了 </a:t>
            </a:r>
            <a:r>
              <a:rPr lang="en-US" altLang="zh-CN" dirty="0"/>
              <a:t>push -&gt;</a:t>
            </a:r>
            <a:r>
              <a:rPr lang="zh-CN" altLang="en-US" dirty="0"/>
              <a:t> 单元测试 </a:t>
            </a:r>
            <a:r>
              <a:rPr lang="en-US" altLang="zh-CN" dirty="0"/>
              <a:t>-&gt;</a:t>
            </a:r>
            <a:r>
              <a:rPr lang="zh-CN" altLang="en-US" dirty="0"/>
              <a:t> 持续部署的 </a:t>
            </a:r>
            <a:r>
              <a:rPr lang="en-US" altLang="zh-CN" dirty="0"/>
              <a:t>Workflow</a:t>
            </a:r>
          </a:p>
        </p:txBody>
      </p:sp>
    </p:spTree>
    <p:extLst>
      <p:ext uri="{BB962C8B-B14F-4D97-AF65-F5344CB8AC3E}">
        <p14:creationId xmlns:p14="http://schemas.microsoft.com/office/powerpoint/2010/main" val="38598319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D45349-43C6-82B9-5A63-2149B732FA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技术亮点 </a:t>
            </a:r>
            <a:r>
              <a:rPr lang="en-US" altLang="zh-CN" dirty="0"/>
              <a:t>– </a:t>
            </a:r>
            <a:r>
              <a:rPr lang="zh-CN" altLang="en-US" dirty="0"/>
              <a:t>代码质量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8B50AC1-C881-1632-1E52-950BAC3DA9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93395"/>
            <a:ext cx="9477375" cy="4883568"/>
          </a:xfrm>
        </p:spPr>
        <p:txBody>
          <a:bodyPr/>
          <a:lstStyle/>
          <a:p>
            <a:r>
              <a:rPr lang="zh-CN" altLang="en-US" dirty="0"/>
              <a:t>完成 </a:t>
            </a:r>
            <a:r>
              <a:rPr lang="en-US" altLang="zh-CN" dirty="0"/>
              <a:t>48 </a:t>
            </a:r>
            <a:r>
              <a:rPr lang="zh-CN" altLang="en-US" dirty="0"/>
              <a:t>个单元测试</a:t>
            </a:r>
            <a:r>
              <a:rPr lang="en-US" altLang="zh-CN" dirty="0"/>
              <a:t>, </a:t>
            </a:r>
            <a:r>
              <a:rPr lang="zh-CN" altLang="en-US" dirty="0"/>
              <a:t>核心代码</a:t>
            </a:r>
            <a:r>
              <a:rPr lang="en-US" altLang="zh-CN" dirty="0"/>
              <a:t>(</a:t>
            </a:r>
            <a:r>
              <a:rPr lang="zh-CN" altLang="en-US" dirty="0"/>
              <a:t>未包括爬虫实现部分</a:t>
            </a:r>
            <a:r>
              <a:rPr lang="en-US" altLang="zh-CN" dirty="0"/>
              <a:t>)</a:t>
            </a:r>
            <a:r>
              <a:rPr lang="zh-CN" altLang="en-US" dirty="0"/>
              <a:t>单元测试覆盖率达到 </a:t>
            </a:r>
            <a:r>
              <a:rPr lang="en-US" altLang="zh-CN" dirty="0"/>
              <a:t>85%, </a:t>
            </a:r>
            <a:r>
              <a:rPr lang="zh-CN" altLang="en-US" dirty="0"/>
              <a:t>检验代码正确性</a:t>
            </a:r>
            <a:endParaRPr lang="en-US" altLang="zh-CN" dirty="0"/>
          </a:p>
          <a:p>
            <a:r>
              <a:rPr lang="zh-CN" altLang="en-US" dirty="0"/>
              <a:t>使用 </a:t>
            </a:r>
            <a:r>
              <a:rPr lang="en-US" altLang="zh-CN" dirty="0" err="1"/>
              <a:t>DeepSource</a:t>
            </a:r>
            <a:r>
              <a:rPr lang="en-US" altLang="zh-CN" dirty="0"/>
              <a:t> </a:t>
            </a:r>
            <a:r>
              <a:rPr lang="zh-CN" altLang="en-US" dirty="0"/>
              <a:t>进行静态代码分析</a:t>
            </a:r>
            <a:r>
              <a:rPr lang="en-US" altLang="zh-CN" dirty="0"/>
              <a:t>, </a:t>
            </a:r>
            <a:r>
              <a:rPr lang="zh-CN" altLang="en-US" dirty="0"/>
              <a:t>修复可能存在 </a:t>
            </a:r>
            <a:r>
              <a:rPr lang="en-US" altLang="zh-CN" dirty="0"/>
              <a:t>Bug </a:t>
            </a:r>
            <a:r>
              <a:rPr lang="zh-CN" altLang="en-US" dirty="0"/>
              <a:t>的代码</a:t>
            </a:r>
            <a:r>
              <a:rPr lang="en-US" altLang="zh-CN" dirty="0"/>
              <a:t>, </a:t>
            </a:r>
            <a:r>
              <a:rPr lang="zh-CN" altLang="en-US" dirty="0"/>
              <a:t>保持代码风格一致</a:t>
            </a:r>
          </a:p>
        </p:txBody>
      </p:sp>
    </p:spTree>
    <p:extLst>
      <p:ext uri="{BB962C8B-B14F-4D97-AF65-F5344CB8AC3E}">
        <p14:creationId xmlns:p14="http://schemas.microsoft.com/office/powerpoint/2010/main" val="11776999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E1246EC-44BC-A92D-0292-23DBD4E18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作品概况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99F5FA1-CB16-6DBF-2887-18722E8D64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93395"/>
            <a:ext cx="5417876" cy="4883568"/>
          </a:xfrm>
        </p:spPr>
        <p:txBody>
          <a:bodyPr>
            <a:normAutofit/>
          </a:bodyPr>
          <a:lstStyle/>
          <a:p>
            <a:r>
              <a:rPr lang="zh-CN" altLang="en-US" sz="2400" dirty="0"/>
              <a:t>一款适用于大学生的 </a:t>
            </a:r>
            <a:r>
              <a:rPr lang="en-US" altLang="zh-CN" sz="2400" dirty="0"/>
              <a:t>Todo (DDL) List (</a:t>
            </a:r>
            <a:r>
              <a:rPr lang="zh-CN" altLang="en-US" sz="2400" dirty="0"/>
              <a:t>目前主要为</a:t>
            </a:r>
            <a:r>
              <a:rPr lang="en-US" altLang="zh-CN" sz="2400" dirty="0"/>
              <a:t>NJUer) </a:t>
            </a:r>
          </a:p>
          <a:p>
            <a:r>
              <a:rPr lang="zh-CN" altLang="en-US" sz="2400" dirty="0"/>
              <a:t>已在微信小程序平台发布正式版</a:t>
            </a:r>
            <a:r>
              <a:rPr lang="en-US" altLang="zh-CN" sz="2400" dirty="0"/>
              <a:t>, </a:t>
            </a:r>
            <a:r>
              <a:rPr lang="zh-CN" altLang="en-US" sz="2400" dirty="0"/>
              <a:t>可扫码使用</a:t>
            </a:r>
            <a:r>
              <a:rPr lang="en-US" altLang="zh-CN" sz="2400" dirty="0"/>
              <a:t>! q(≧▽≦q)</a:t>
            </a:r>
          </a:p>
          <a:p>
            <a:r>
              <a:rPr lang="zh-CN" altLang="en-US" sz="2400" dirty="0"/>
              <a:t>发布一天已有 </a:t>
            </a:r>
            <a:r>
              <a:rPr lang="en-US" altLang="zh-CN" sz="2400" dirty="0"/>
              <a:t>100+ </a:t>
            </a:r>
            <a:r>
              <a:rPr lang="zh-CN" altLang="en-US" sz="2400" dirty="0"/>
              <a:t>用户体验</a:t>
            </a:r>
            <a:endParaRPr lang="en-US" altLang="zh-CN" sz="2400" dirty="0"/>
          </a:p>
          <a:p>
            <a:r>
              <a:rPr lang="zh-CN" altLang="en-US" sz="2400" dirty="0"/>
              <a:t>已实现</a:t>
            </a:r>
            <a:r>
              <a:rPr lang="en-US" altLang="zh-CN" sz="2400" dirty="0"/>
              <a:t>DDL</a:t>
            </a:r>
            <a:r>
              <a:rPr lang="zh-CN" altLang="en-US" sz="2400" dirty="0"/>
              <a:t>相关的四大板块</a:t>
            </a:r>
            <a:r>
              <a:rPr lang="en-US" altLang="zh-CN" sz="2400" dirty="0"/>
              <a:t>: </a:t>
            </a:r>
            <a:r>
              <a:rPr lang="zh-CN" altLang="en-US" sz="2400" dirty="0"/>
              <a:t>增删查改</a:t>
            </a:r>
            <a:r>
              <a:rPr lang="en-US" altLang="zh-CN" sz="2400" dirty="0"/>
              <a:t>, </a:t>
            </a:r>
            <a:r>
              <a:rPr lang="zh-CN" altLang="en-US" sz="2400" dirty="0"/>
              <a:t>历史统计</a:t>
            </a:r>
            <a:r>
              <a:rPr lang="en-US" altLang="zh-CN" sz="2400" dirty="0"/>
              <a:t>, </a:t>
            </a:r>
            <a:r>
              <a:rPr lang="zh-CN" altLang="en-US" sz="2400" dirty="0"/>
              <a:t>定期获取</a:t>
            </a:r>
            <a:r>
              <a:rPr lang="en-US" altLang="zh-CN" sz="2400" dirty="0"/>
              <a:t>, </a:t>
            </a:r>
            <a:r>
              <a:rPr lang="zh-CN" altLang="en-US" sz="2400" dirty="0"/>
              <a:t>社区共享</a:t>
            </a:r>
            <a:endParaRPr lang="en-US" altLang="zh-CN" sz="2400" dirty="0"/>
          </a:p>
        </p:txBody>
      </p:sp>
      <p:pic>
        <p:nvPicPr>
          <p:cNvPr id="14" name="图片 13" descr="图形用户界面, 应用程序&#10;&#10;描述已自动生成">
            <a:extLst>
              <a:ext uri="{FF2B5EF4-FFF2-40B4-BE49-F238E27FC236}">
                <a16:creationId xmlns:a16="http://schemas.microsoft.com/office/drawing/2014/main" id="{95DE0DE7-F5D3-88B3-86C4-FE4E6280581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343" r="262" b="1869"/>
          <a:stretch/>
        </p:blipFill>
        <p:spPr>
          <a:xfrm>
            <a:off x="6756719" y="110188"/>
            <a:ext cx="3078015" cy="6637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8330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7E9CF1-A959-965D-FBF6-41AF0DFD7C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作品理念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0199F25-54AA-5581-C4EA-F68B8C8F60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解放双手 减少手动 </a:t>
            </a:r>
            <a:r>
              <a:rPr lang="en-US" altLang="zh-CN" dirty="0"/>
              <a:t>DDL </a:t>
            </a:r>
            <a:r>
              <a:rPr lang="zh-CN" altLang="en-US" dirty="0"/>
              <a:t>操作</a:t>
            </a:r>
            <a:endParaRPr lang="en-US" altLang="zh-CN" dirty="0"/>
          </a:p>
          <a:p>
            <a:r>
              <a:rPr lang="zh-CN" altLang="en-US" dirty="0"/>
              <a:t>防止平台过多过杂导致的遗忘</a:t>
            </a:r>
            <a:endParaRPr lang="en-US" altLang="zh-CN" dirty="0"/>
          </a:p>
          <a:p>
            <a:r>
              <a:rPr lang="en-US" altLang="zh-CN" dirty="0"/>
              <a:t>DDL </a:t>
            </a:r>
            <a:r>
              <a:rPr lang="zh-CN" altLang="en-US" dirty="0"/>
              <a:t>自动获取</a:t>
            </a:r>
            <a:endParaRPr lang="en-US" altLang="zh-CN" dirty="0"/>
          </a:p>
          <a:p>
            <a:r>
              <a:rPr lang="en-US" altLang="zh-CN" dirty="0"/>
              <a:t>DDL </a:t>
            </a:r>
            <a:r>
              <a:rPr lang="zh-CN" altLang="en-US" dirty="0"/>
              <a:t>及课程 社区共享</a:t>
            </a:r>
            <a:endParaRPr lang="en-US" altLang="zh-CN" dirty="0"/>
          </a:p>
          <a:p>
            <a:r>
              <a:rPr lang="zh-CN" altLang="en-US" dirty="0"/>
              <a:t>更加有效快捷的提醒</a:t>
            </a:r>
            <a:endParaRPr lang="en-US" altLang="zh-CN" dirty="0"/>
          </a:p>
          <a:p>
            <a:r>
              <a:rPr lang="zh-CN" altLang="en-US" dirty="0"/>
              <a:t>更加精简鲜明的视图</a:t>
            </a:r>
          </a:p>
        </p:txBody>
      </p:sp>
    </p:spTree>
    <p:extLst>
      <p:ext uri="{BB962C8B-B14F-4D97-AF65-F5344CB8AC3E}">
        <p14:creationId xmlns:p14="http://schemas.microsoft.com/office/powerpoint/2010/main" val="28519716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7E9CF1-A959-965D-FBF6-41AF0DFD7C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功能展示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0199F25-54AA-5581-C4EA-F68B8C8F60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DDL </a:t>
            </a:r>
            <a:r>
              <a:rPr lang="zh-CN" altLang="en-US" dirty="0"/>
              <a:t>列表</a:t>
            </a:r>
            <a:endParaRPr lang="en-US" altLang="zh-CN" dirty="0"/>
          </a:p>
          <a:p>
            <a:r>
              <a:rPr lang="zh-CN" altLang="en-US" dirty="0"/>
              <a:t>筛选排序</a:t>
            </a:r>
            <a:endParaRPr lang="en-US" altLang="zh-CN" dirty="0"/>
          </a:p>
          <a:p>
            <a:r>
              <a:rPr lang="zh-CN" altLang="en-US" dirty="0"/>
              <a:t>分页加载</a:t>
            </a:r>
            <a:endParaRPr lang="en-US" altLang="zh-CN" dirty="0"/>
          </a:p>
          <a:p>
            <a:r>
              <a:rPr lang="zh-CN" altLang="en-US" dirty="0"/>
              <a:t>增删查改</a:t>
            </a:r>
            <a:endParaRPr lang="en-US" altLang="zh-CN" dirty="0"/>
          </a:p>
          <a:p>
            <a:r>
              <a:rPr lang="zh-CN" altLang="en-US" dirty="0"/>
              <a:t>标签功能</a:t>
            </a:r>
            <a:endParaRPr lang="en-US" altLang="zh-CN" dirty="0"/>
          </a:p>
          <a:p>
            <a:r>
              <a:rPr lang="zh-CN" altLang="en-US" dirty="0"/>
              <a:t>日历提醒</a:t>
            </a:r>
          </a:p>
        </p:txBody>
      </p:sp>
    </p:spTree>
    <p:extLst>
      <p:ext uri="{BB962C8B-B14F-4D97-AF65-F5344CB8AC3E}">
        <p14:creationId xmlns:p14="http://schemas.microsoft.com/office/powerpoint/2010/main" val="15299630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7E9CF1-A959-965D-FBF6-41AF0DFD7C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功能展示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0199F25-54AA-5581-C4EA-F68B8C8F60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统计图表 </a:t>
            </a:r>
            <a:r>
              <a:rPr lang="en-US" altLang="zh-CN" dirty="0"/>
              <a:t>* 4</a:t>
            </a:r>
          </a:p>
          <a:p>
            <a:r>
              <a:rPr lang="zh-CN" altLang="en-US" dirty="0"/>
              <a:t>日历标记视图</a:t>
            </a:r>
            <a:endParaRPr lang="en-US" altLang="zh-CN" dirty="0"/>
          </a:p>
          <a:p>
            <a:r>
              <a:rPr lang="zh-CN" altLang="en-US" dirty="0"/>
              <a:t>根据日期显示当天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  创建的</a:t>
            </a:r>
            <a:r>
              <a:rPr lang="en-US" altLang="zh-CN" dirty="0"/>
              <a:t>/</a:t>
            </a:r>
            <a:r>
              <a:rPr lang="zh-CN" altLang="en-US" dirty="0"/>
              <a:t>完成的</a:t>
            </a:r>
            <a:r>
              <a:rPr lang="en-US" altLang="zh-CN" dirty="0"/>
              <a:t>/</a:t>
            </a:r>
            <a:r>
              <a:rPr lang="zh-CN" altLang="en-US" dirty="0"/>
              <a:t>到期的 </a:t>
            </a:r>
            <a:r>
              <a:rPr lang="en-US" altLang="zh-CN" dirty="0"/>
              <a:t>DDL</a:t>
            </a:r>
          </a:p>
        </p:txBody>
      </p:sp>
    </p:spTree>
    <p:extLst>
      <p:ext uri="{BB962C8B-B14F-4D97-AF65-F5344CB8AC3E}">
        <p14:creationId xmlns:p14="http://schemas.microsoft.com/office/powerpoint/2010/main" val="18788951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7E9CF1-A959-965D-FBF6-41AF0DFD7C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功能展示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0199F25-54AA-5581-C4EA-F68B8C8F60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通过添加特定平台账密</a:t>
            </a:r>
            <a:endParaRPr lang="en-US" altLang="zh-CN" dirty="0"/>
          </a:p>
          <a:p>
            <a:r>
              <a:rPr lang="en-US" altLang="zh-CN" dirty="0"/>
              <a:t>(MOOC, SPOC, </a:t>
            </a:r>
            <a:r>
              <a:rPr lang="zh-CN" altLang="en-US" dirty="0"/>
              <a:t>教学立方</a:t>
            </a:r>
            <a:r>
              <a:rPr lang="en-US" altLang="zh-CN" dirty="0"/>
              <a:t>) </a:t>
            </a:r>
          </a:p>
          <a:p>
            <a:r>
              <a:rPr lang="en-US" altLang="zh-CN" dirty="0"/>
              <a:t>DDL </a:t>
            </a:r>
            <a:r>
              <a:rPr lang="zh-CN" altLang="en-US" dirty="0"/>
              <a:t>及课程自动获取</a:t>
            </a:r>
            <a:endParaRPr lang="en-US" altLang="zh-CN" dirty="0"/>
          </a:p>
          <a:p>
            <a:r>
              <a:rPr lang="zh-CN" altLang="en-US" dirty="0"/>
              <a:t>开放的爬虫接口</a:t>
            </a:r>
            <a:endParaRPr lang="en-US" altLang="zh-CN" dirty="0"/>
          </a:p>
          <a:p>
            <a:r>
              <a:rPr lang="zh-CN" altLang="en-US" dirty="0"/>
              <a:t>可拓展至更多平台</a:t>
            </a:r>
            <a:endParaRPr lang="en-US" altLang="zh-CN" dirty="0"/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0447002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7E9CF1-A959-965D-FBF6-41AF0DFD7C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功能展示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0199F25-54AA-5581-C4EA-F68B8C8F60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社区课程</a:t>
            </a:r>
            <a:endParaRPr lang="en-US" altLang="zh-CN" dirty="0"/>
          </a:p>
          <a:p>
            <a:r>
              <a:rPr lang="zh-CN" altLang="en-US" dirty="0"/>
              <a:t>可自动获取</a:t>
            </a:r>
            <a:endParaRPr lang="en-US" altLang="zh-CN" dirty="0"/>
          </a:p>
          <a:p>
            <a:r>
              <a:rPr lang="zh-CN" altLang="en-US" dirty="0"/>
              <a:t>可手动增删课程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958088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7E9CF1-A959-965D-FBF6-41AF0DFD7C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使用的技术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0199F25-54AA-5581-C4EA-F68B8C8F60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前端 </a:t>
            </a:r>
            <a:r>
              <a:rPr lang="en-US" altLang="zh-CN" dirty="0"/>
              <a:t>Vue3 + TypeScript</a:t>
            </a:r>
          </a:p>
          <a:p>
            <a:r>
              <a:rPr lang="zh-CN" altLang="en-US" dirty="0"/>
              <a:t>后端 </a:t>
            </a:r>
            <a:r>
              <a:rPr lang="en-US" altLang="zh-CN" dirty="0"/>
              <a:t>Flask + MySQL</a:t>
            </a:r>
          </a:p>
          <a:p>
            <a:r>
              <a:rPr lang="zh-CN" altLang="en-US" dirty="0"/>
              <a:t>全程使用 </a:t>
            </a:r>
            <a:r>
              <a:rPr lang="en-US" altLang="zh-CN" dirty="0"/>
              <a:t>Git(GitHub) </a:t>
            </a:r>
            <a:r>
              <a:rPr lang="zh-CN" altLang="en-US" dirty="0"/>
              <a:t>管理代码及团队合作</a:t>
            </a:r>
            <a:endParaRPr lang="en-US" altLang="zh-CN" dirty="0"/>
          </a:p>
          <a:p>
            <a:r>
              <a:rPr lang="en-US" altLang="zh-CN" dirty="0"/>
              <a:t>Docker </a:t>
            </a:r>
            <a:r>
              <a:rPr lang="zh-CN" altLang="en-US" dirty="0"/>
              <a:t>容器 </a:t>
            </a:r>
            <a:r>
              <a:rPr lang="en-US" altLang="zh-CN" dirty="0"/>
              <a:t>+ </a:t>
            </a:r>
            <a:r>
              <a:rPr lang="zh-CN" altLang="en-US" dirty="0"/>
              <a:t>微信 </a:t>
            </a:r>
            <a:r>
              <a:rPr lang="en-US" altLang="zh-CN" dirty="0"/>
              <a:t>Serverless </a:t>
            </a:r>
            <a:r>
              <a:rPr lang="zh-CN" altLang="en-US" dirty="0"/>
              <a:t>托管</a:t>
            </a:r>
            <a:endParaRPr lang="en-US" altLang="zh-CN" dirty="0"/>
          </a:p>
          <a:p>
            <a:r>
              <a:rPr lang="zh-CN" altLang="en-US" dirty="0"/>
              <a:t>基于 </a:t>
            </a:r>
            <a:r>
              <a:rPr lang="en-US" altLang="zh-CN" dirty="0"/>
              <a:t>requests regex beautifulsoup4 selenium </a:t>
            </a:r>
            <a:r>
              <a:rPr lang="zh-CN" altLang="en-US" dirty="0"/>
              <a:t>的爬虫</a:t>
            </a:r>
            <a:endParaRPr lang="en-US" altLang="zh-CN" dirty="0"/>
          </a:p>
          <a:p>
            <a:r>
              <a:rPr lang="en-US" altLang="zh-CN" dirty="0"/>
              <a:t>Python unittest </a:t>
            </a:r>
            <a:r>
              <a:rPr lang="zh-CN" altLang="en-US" dirty="0"/>
              <a:t>测试框架 </a:t>
            </a:r>
            <a:r>
              <a:rPr lang="en-US" altLang="zh-CN" dirty="0"/>
              <a:t>+ GitHub Actions workflow </a:t>
            </a:r>
            <a:r>
              <a:rPr lang="zh-CN" altLang="en-US" dirty="0"/>
              <a:t>自动测试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939184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9717293-5A9C-D7EB-D783-B2D8465DB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技术亮点 </a:t>
            </a:r>
            <a:r>
              <a:rPr lang="en-US" altLang="zh-CN" dirty="0"/>
              <a:t>– </a:t>
            </a:r>
            <a:r>
              <a:rPr lang="zh-CN" altLang="en-US" dirty="0"/>
              <a:t>前端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3E17537-B084-D33C-62E7-B11815CD2D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使用 </a:t>
            </a:r>
            <a:r>
              <a:rPr lang="en-US" altLang="zh-CN" dirty="0"/>
              <a:t>Taro </a:t>
            </a:r>
            <a:r>
              <a:rPr lang="zh-CN" altLang="en-US" dirty="0"/>
              <a:t>脚手架进行开发</a:t>
            </a:r>
            <a:endParaRPr lang="en-US" altLang="zh-CN" dirty="0"/>
          </a:p>
          <a:p>
            <a:r>
              <a:rPr lang="zh-CN" altLang="en-US" dirty="0"/>
              <a:t>兼容原生 </a:t>
            </a:r>
            <a:r>
              <a:rPr lang="en-US" altLang="zh-CN" dirty="0"/>
              <a:t>H5 </a:t>
            </a:r>
            <a:r>
              <a:rPr lang="zh-CN" altLang="en-US" dirty="0"/>
              <a:t>及多个小程序平台</a:t>
            </a:r>
            <a:endParaRPr lang="en-US" altLang="zh-CN" dirty="0"/>
          </a:p>
          <a:p>
            <a:r>
              <a:rPr lang="zh-CN" altLang="en-US" dirty="0"/>
              <a:t>可在安卓 </a:t>
            </a:r>
            <a:r>
              <a:rPr lang="en-US" altLang="zh-CN" dirty="0"/>
              <a:t>/ iOS / PC </a:t>
            </a:r>
            <a:r>
              <a:rPr lang="zh-CN" altLang="en-US" dirty="0"/>
              <a:t>正常运行</a:t>
            </a:r>
            <a:endParaRPr lang="en-US" altLang="zh-CN" dirty="0"/>
          </a:p>
          <a:p>
            <a:r>
              <a:rPr lang="zh-CN" altLang="en-US" dirty="0"/>
              <a:t>现代化的 </a:t>
            </a:r>
            <a:r>
              <a:rPr lang="en-US" altLang="zh-CN" dirty="0"/>
              <a:t>UI </a:t>
            </a:r>
            <a:r>
              <a:rPr lang="zh-CN" altLang="en-US" dirty="0"/>
              <a:t>交互设计</a:t>
            </a:r>
            <a:r>
              <a:rPr lang="en-US" altLang="zh-CN" dirty="0"/>
              <a:t>, </a:t>
            </a:r>
            <a:r>
              <a:rPr lang="zh-CN" altLang="en-US" dirty="0"/>
              <a:t>贴近用户使用习惯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572099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497</TotalTime>
  <Words>496</Words>
  <Application>Microsoft Office PowerPoint</Application>
  <PresentationFormat>宽屏</PresentationFormat>
  <Paragraphs>67</Paragraphs>
  <Slides>13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17" baseType="lpstr">
      <vt:lpstr>等线</vt:lpstr>
      <vt:lpstr>等线 Light</vt:lpstr>
      <vt:lpstr>Arial</vt:lpstr>
      <vt:lpstr>Office 主题​​</vt:lpstr>
      <vt:lpstr>DDLChecker</vt:lpstr>
      <vt:lpstr>作品概况</vt:lpstr>
      <vt:lpstr>作品理念</vt:lpstr>
      <vt:lpstr>功能展示</vt:lpstr>
      <vt:lpstr>功能展示</vt:lpstr>
      <vt:lpstr>功能展示</vt:lpstr>
      <vt:lpstr>功能展示</vt:lpstr>
      <vt:lpstr>使用的技术</vt:lpstr>
      <vt:lpstr>技术亮点 – 前端</vt:lpstr>
      <vt:lpstr>技术亮点 – 爬虫</vt:lpstr>
      <vt:lpstr>技术亮点 – 安全性</vt:lpstr>
      <vt:lpstr>技术亮点 – DevOps</vt:lpstr>
      <vt:lpstr>技术亮点 – 代码质量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DDLChecker</dc:title>
  <dc:creator>李 薛成</dc:creator>
  <cp:lastModifiedBy>杜 Du</cp:lastModifiedBy>
  <cp:revision>20</cp:revision>
  <dcterms:created xsi:type="dcterms:W3CDTF">2022-06-07T08:39:33Z</dcterms:created>
  <dcterms:modified xsi:type="dcterms:W3CDTF">2022-06-07T16:59:36Z</dcterms:modified>
</cp:coreProperties>
</file>